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8" r:id="rId3"/>
    <p:sldId id="293" r:id="rId4"/>
    <p:sldId id="294" r:id="rId5"/>
    <p:sldId id="295" r:id="rId6"/>
    <p:sldId id="296" r:id="rId7"/>
    <p:sldId id="297" r:id="rId8"/>
    <p:sldId id="263" r:id="rId9"/>
    <p:sldId id="289" r:id="rId10"/>
    <p:sldId id="301" r:id="rId11"/>
    <p:sldId id="299" r:id="rId12"/>
    <p:sldId id="300" r:id="rId13"/>
    <p:sldId id="302" r:id="rId14"/>
    <p:sldId id="264" r:id="rId15"/>
    <p:sldId id="265" r:id="rId16"/>
    <p:sldId id="266" r:id="rId17"/>
    <p:sldId id="267" r:id="rId18"/>
    <p:sldId id="268" r:id="rId19"/>
    <p:sldId id="269" r:id="rId20"/>
    <p:sldId id="284" r:id="rId21"/>
    <p:sldId id="285" r:id="rId22"/>
    <p:sldId id="270" r:id="rId23"/>
    <p:sldId id="290" r:id="rId24"/>
    <p:sldId id="291" r:id="rId25"/>
    <p:sldId id="303" r:id="rId26"/>
    <p:sldId id="272" r:id="rId27"/>
    <p:sldId id="258" r:id="rId28"/>
    <p:sldId id="306" r:id="rId29"/>
    <p:sldId id="307" r:id="rId30"/>
    <p:sldId id="308" r:id="rId31"/>
    <p:sldId id="309" r:id="rId32"/>
    <p:sldId id="304" r:id="rId33"/>
    <p:sldId id="274" r:id="rId34"/>
    <p:sldId id="305" r:id="rId35"/>
    <p:sldId id="275" r:id="rId36"/>
    <p:sldId id="276" r:id="rId37"/>
    <p:sldId id="277" r:id="rId38"/>
    <p:sldId id="278" r:id="rId39"/>
    <p:sldId id="286" r:id="rId40"/>
    <p:sldId id="287" r:id="rId41"/>
    <p:sldId id="288" r:id="rId42"/>
    <p:sldId id="280" r:id="rId43"/>
    <p:sldId id="283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0"/>
    <a:srgbClr val="FFBB00"/>
    <a:srgbClr val="FFDF79"/>
    <a:srgbClr val="FFD44B"/>
    <a:srgbClr val="FF5050"/>
    <a:srgbClr val="FFDC6D"/>
    <a:srgbClr val="FFCA2A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/>
    <p:restoredTop sz="94647"/>
  </p:normalViewPr>
  <p:slideViewPr>
    <p:cSldViewPr snapToGrid="0">
      <p:cViewPr varScale="1">
        <p:scale>
          <a:sx n="102" d="100"/>
          <a:sy n="102" d="100"/>
        </p:scale>
        <p:origin x="4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7737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标题要直指关键点</a:t>
            </a:r>
            <a:endParaRPr kumimoji="1" lang="en-US" altLang="zh-CN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88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不要把傻当耿直。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如果有就再请一顿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8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三科的书里提到开复老师说：</a:t>
            </a:r>
            <a:r>
              <a:rPr lang="en-US" altLang="zh-CN" dirty="0" smtClean="0"/>
              <a:t>CEO</a:t>
            </a:r>
            <a:r>
              <a:rPr lang="zh-CN" altLang="en-US" dirty="0" smtClean="0"/>
              <a:t>最好的前置岗位就是产品经理，收起自己的委屈，把事情向好的方向推进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下一页：研发害怕改需求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1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2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标题要直指关键点</a:t>
            </a:r>
            <a:endParaRPr kumimoji="1" lang="en-US" altLang="zh-CN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00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懂一点技术词语是沟通的基础。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338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懂一点技术词语是沟通的基础。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255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没有很好的方法论，前提是团队稳定，之前有相似功能开发经验。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注意每个阶段直接可以并行的部分。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56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Pm</a:t>
            </a:r>
            <a:r>
              <a:rPr lang="zh-CN" altLang="en-US" dirty="0" smtClean="0"/>
              <a:t>是否理解了研发的工作内容和工作量是从哪里来的？</a:t>
            </a:r>
            <a:endParaRPr lang="en-US" altLang="zh-CN" dirty="0" smtClean="0"/>
          </a:p>
          <a:p>
            <a:r>
              <a:rPr lang="zh-CN" altLang="en-US" dirty="0" smtClean="0"/>
              <a:t>下一页推荐项目管理工具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353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评估工时会闹别扭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324504"/>
            <a:ext cx="944199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000" b="1" dirty="0" smtClean="0">
                <a:solidFill>
                  <a:schemeClr val="tx1"/>
                </a:solidFill>
              </a:rPr>
              <a:t>新手</a:t>
            </a:r>
            <a:r>
              <a:rPr lang="en-US" altLang="zh-CN" sz="8000" b="1" dirty="0" smtClean="0">
                <a:solidFill>
                  <a:schemeClr val="tx1"/>
                </a:solidFill>
                <a:latin typeface="672-CAI978" charset="0"/>
                <a:ea typeface="672-CAI978" charset="0"/>
                <a:cs typeface="672-CAI978" charset="0"/>
              </a:rPr>
              <a:t>PM</a:t>
            </a:r>
            <a:r>
              <a:rPr lang="zh-CN" altLang="en-US" sz="8000" b="1" dirty="0" smtClean="0">
                <a:solidFill>
                  <a:schemeClr val="tx1"/>
                </a:solidFill>
              </a:rPr>
              <a:t>应该懂的</a:t>
            </a:r>
            <a:endParaRPr lang="en-US" altLang="zh-CN" sz="8000" b="1" dirty="0" smtClean="0">
              <a:solidFill>
                <a:schemeClr val="tx1"/>
              </a:solidFill>
            </a:endParaRPr>
          </a:p>
          <a:p>
            <a:r>
              <a:rPr lang="zh-CN" altLang="en-US" sz="8000" b="1" dirty="0" smtClean="0">
                <a:solidFill>
                  <a:schemeClr val="tx1"/>
                </a:solidFill>
              </a:rPr>
              <a:t>技术那点事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1" y="5686816"/>
            <a:ext cx="13009271" cy="2036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1376" y="2094065"/>
            <a:ext cx="42575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任务的并行和串行</a:t>
            </a:r>
            <a:endParaRPr kumimoji="0" lang="en-US" altLang="zh-CN" sz="36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资源（人）的衔接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9186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2374" y="4152985"/>
            <a:ext cx="39498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工时的评估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1816" y="2095493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/>
              <a:t>矛盾点之一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5759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这个需求做要几天呢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前端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，后端2天，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测试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一共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8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PD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最快上线时间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天以后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什么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要这么久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这还久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我跟老板说</a:t>
            </a: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明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天就能上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那你来做吧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05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1" grpId="0" animBg="1"/>
      <p:bldP spid="163" grpId="0" animBg="1"/>
      <p:bldP spid="1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317" y="4203089"/>
            <a:ext cx="62581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研发的工作有哪些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93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500604" y="4100279"/>
            <a:ext cx="3565079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逻辑</a:t>
            </a: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lang="en-US" sz="3600" b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给前端提供接口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25833" y="4100279"/>
            <a:ext cx="4026743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交互</a:t>
            </a: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功能开发</a:t>
            </a:r>
            <a:endParaRPr lang="en-US" altLang="zh-CN" sz="3600" b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FontTx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前端业务逻辑</a:t>
            </a: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endParaRPr lang="en-US" altLang="zh-CN" sz="3600" b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975814" y="1296871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新需求：增加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="" xmlns:a16="http://schemas.microsoft.com/office/drawing/2014/main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="" xmlns:a16="http://schemas.microsoft.com/office/drawing/2014/main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7013" y="415598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3994365"/>
            <a:ext cx="4205020" cy="3648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已发送</a:t>
            </a:r>
            <a:r>
              <a:rPr lang="zh-CN" altLang="en-US"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短信的</a:t>
            </a:r>
            <a:r>
              <a:rPr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倒计时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=""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二眼才能看出来的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5222637"/>
            <a:ext cx="10800887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399259" y="3483322"/>
            <a:ext cx="420628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同学开始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="" xmlns:a16="http://schemas.microsoft.com/office/drawing/2014/main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169143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3899515" y="3391883"/>
            <a:ext cx="714844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</a:pPr>
            <a:r>
              <a:rPr lang="zh-CN" altLang="en-US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技术词汇</a:t>
            </a:r>
            <a:endParaRPr lang="en-US" altLang="zh-CN" sz="5400" dirty="0" smtClean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项目开发流程</a:t>
            </a:r>
            <a:r>
              <a:rPr lang="en-US" altLang="zh-CN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研发的工作有哪些</a:t>
            </a:r>
            <a:endParaRPr lang="en-US" altLang="zh-CN" sz="5400" dirty="0" smtClean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kumimoji="0" lang="zh-CN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改需求的痛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8588" y="1384733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目录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6460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="" xmlns:a16="http://schemas.microsoft.com/office/drawing/2014/main" id="{2516CC4D-3AB3-452A-9ED9-D3B2921562CE}"/>
              </a:ext>
            </a:extLst>
          </p:cNvPr>
          <p:cNvSpPr txBox="1"/>
          <p:nvPr/>
        </p:nvSpPr>
        <p:spPr>
          <a:xfrm>
            <a:off x="4595046" y="1388992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="" xmlns:a16="http://schemas.microsoft.com/office/drawing/2014/main" id="{B2180AD2-DACB-451F-A4AB-37687DED1EAD}"/>
              </a:ext>
            </a:extLst>
          </p:cNvPr>
          <p:cNvSpPr txBox="1"/>
          <p:nvPr/>
        </p:nvSpPr>
        <p:spPr>
          <a:xfrm>
            <a:off x="4595046" y="3982052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="" xmlns:a16="http://schemas.microsoft.com/office/drawing/2014/main" id="{42DE80E9-CE14-40A0-8BEA-CEB5DD95BA8F}"/>
              </a:ext>
            </a:extLst>
          </p:cNvPr>
          <p:cNvSpPr txBox="1"/>
          <p:nvPr/>
        </p:nvSpPr>
        <p:spPr>
          <a:xfrm>
            <a:off x="4595046" y="6905646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954D9C5-5BA9-4D5C-8B88-7BD3059646B9}"/>
              </a:ext>
            </a:extLst>
          </p:cNvPr>
          <p:cNvSpPr txBox="1"/>
          <p:nvPr/>
        </p:nvSpPr>
        <p:spPr>
          <a:xfrm>
            <a:off x="2279572" y="1459598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060D666-57FE-431F-B6D1-87BB06FD15EB}"/>
              </a:ext>
            </a:extLst>
          </p:cNvPr>
          <p:cNvSpPr txBox="1"/>
          <p:nvPr/>
        </p:nvSpPr>
        <p:spPr>
          <a:xfrm>
            <a:off x="2279572" y="406036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2E591DB-CC11-43AE-BD7A-684780277D78}"/>
              </a:ext>
            </a:extLst>
          </p:cNvPr>
          <p:cNvSpPr txBox="1"/>
          <p:nvPr/>
        </p:nvSpPr>
        <p:spPr>
          <a:xfrm>
            <a:off x="2279572" y="6661124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="" xmlns:a16="http://schemas.microsoft.com/office/drawing/2014/main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mniplan">
            <a:extLst>
              <a:ext uri="{FF2B5EF4-FFF2-40B4-BE49-F238E27FC236}">
                <a16:creationId xmlns="" xmlns:a16="http://schemas.microsoft.com/office/drawing/2014/main" id="{20F5A776-8E25-471F-A45A-F51CBE2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534"/>
            <a:ext cx="130048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一些技术术语">
            <a:extLst>
              <a:ext uri="{FF2B5EF4-FFF2-40B4-BE49-F238E27FC236}">
                <a16:creationId xmlns="" xmlns:a16="http://schemas.microsoft.com/office/drawing/2014/main" id="{30553385-6544-4EB2-90CA-7C1D659C7FDB}"/>
              </a:ext>
            </a:extLst>
          </p:cNvPr>
          <p:cNvSpPr txBox="1"/>
          <p:nvPr/>
        </p:nvSpPr>
        <p:spPr>
          <a:xfrm>
            <a:off x="4170831" y="6152"/>
            <a:ext cx="466313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8000" dirty="0" err="1">
                <a:latin typeface="ArialUnicodeMS"/>
                <a:ea typeface="黑体" panose="02010609060101010101" pitchFamily="49" charset="-122"/>
              </a:rPr>
              <a:t>omniplan</a:t>
            </a:r>
            <a:endParaRPr sz="8000" dirty="0">
              <a:latin typeface="ArialUnicodeMS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497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mniplan">
            <a:extLst>
              <a:ext uri="{FF2B5EF4-FFF2-40B4-BE49-F238E27FC236}">
                <a16:creationId xmlns="" xmlns:a16="http://schemas.microsoft.com/office/drawing/2014/main" id="{89F9A3F5-8639-4723-A8E5-9A38B191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13004800" cy="7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13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4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4" name="一个可能会引起血案的事情"/>
          <p:cNvSpPr txBox="1"/>
          <p:nvPr/>
        </p:nvSpPr>
        <p:spPr>
          <a:xfrm>
            <a:off x="3055942" y="2657596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=""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686" y="5913431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1396" y="4052776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改</a:t>
            </a: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需求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68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猿哥，这个需求要改一下，很简单的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806906"/>
            <a:ext cx="6780982" cy="653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86789" y="3913239"/>
            <a:ext cx="628130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这个按钮改成</a:t>
            </a: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蓝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色。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9051733" y="5080199"/>
            <a:ext cx="38472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8" name="Callout"/>
          <p:cNvSpPr/>
          <p:nvPr/>
        </p:nvSpPr>
        <p:spPr>
          <a:xfrm>
            <a:off x="2742933" y="5912118"/>
            <a:ext cx="4013355" cy="541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71249" y="5966454"/>
            <a:ext cx="380553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lang="zh-CN" altLang="en-US" b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过了半天）再</a:t>
            </a: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改成红色吧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6058467" y="7429328"/>
            <a:ext cx="4398437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6756288" y="7472472"/>
            <a:ext cx="32103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怎么又改？为什么改呢？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2956409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4903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老板</a:t>
            </a:r>
            <a:r>
              <a:rPr lang="zh-CN" altLang="en-US" b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说他本命年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38" grpId="0" animBg="1"/>
      <p:bldP spid="140" grpId="0" animBg="1"/>
      <p:bldP spid="141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821" y="3700621"/>
            <a:ext cx="74892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PM</a:t>
            </a: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是一个中转站</a:t>
            </a:r>
            <a:endParaRPr kumimoji="0" lang="en-US" altLang="zh-CN" sz="48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 smtClean="0">
                <a:latin typeface="SimHei" charset="-122"/>
                <a:ea typeface="SimHei" charset="-122"/>
                <a:cs typeface="SimHei" charset="-122"/>
              </a:rPr>
              <a:t>需要向上和向下的沟通能力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93291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0" y="1610203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对老板</a:t>
            </a:r>
            <a:endParaRPr kumimoji="0" lang="en-US" altLang="zh-CN" sz="6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4918" y="3805832"/>
            <a:ext cx="47192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不要当面拒绝！！！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473" y="5362216"/>
            <a:ext cx="625812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 smtClean="0">
                <a:latin typeface="SimHei" charset="-122"/>
                <a:ea typeface="SimHei" charset="-122"/>
                <a:cs typeface="SimHei" charset="-122"/>
              </a:rPr>
              <a:t>问题了解清楚再跟老板沟通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9551" y="6918601"/>
            <a:ext cx="83099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 smtClean="0">
                <a:latin typeface="SimHei" charset="-122"/>
                <a:ea typeface="SimHei" charset="-122"/>
                <a:cs typeface="SimHei" charset="-122"/>
              </a:rPr>
              <a:t>学会察言观色，寻找合适的沟通机会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91680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4" y="3462291"/>
            <a:ext cx="625812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今天要懂</a:t>
            </a:r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en-US" altLang="zh-CN" sz="8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三个技术</a:t>
            </a:r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889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1" y="1610203"/>
            <a:ext cx="241091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对下游</a:t>
            </a:r>
            <a:endParaRPr kumimoji="0" lang="en-US" altLang="zh-CN" sz="6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1402" y="3805832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不要拿老板当令箭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924" y="5362216"/>
            <a:ext cx="4719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 smtClean="0">
                <a:latin typeface="SimHei" charset="-122"/>
                <a:ea typeface="SimHei" charset="-122"/>
                <a:cs typeface="SimHei" charset="-122"/>
              </a:rPr>
              <a:t>摆出问题，坦诚沟通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1961" y="6918601"/>
            <a:ext cx="57451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没有请客解决不了的问题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2067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«ç®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32" y="3144032"/>
            <a:ext cx="3437699" cy="51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923" y="1142799"/>
            <a:ext cx="1049005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5400" b="0" dirty="0" smtClean="0">
                <a:latin typeface="SimHei" charset="-122"/>
                <a:ea typeface="SimHei" charset="-122"/>
                <a:cs typeface="SimHei" charset="-122"/>
              </a:rPr>
              <a:t>收起委屈</a:t>
            </a:r>
            <a:r>
              <a:rPr lang="zh-CN" altLang="en-US" sz="5400" b="0" dirty="0">
                <a:latin typeface="SimHei" charset="-122"/>
                <a:ea typeface="SimHei" charset="-122"/>
                <a:cs typeface="SimHei" charset="-122"/>
              </a:rPr>
              <a:t>，把事情向好的</a:t>
            </a:r>
            <a:r>
              <a:rPr lang="zh-CN" altLang="en-US" sz="5400" b="0">
                <a:latin typeface="SimHei" charset="-122"/>
                <a:ea typeface="SimHei" charset="-122"/>
                <a:cs typeface="SimHei" charset="-122"/>
              </a:rPr>
              <a:t>方向</a:t>
            </a:r>
            <a:r>
              <a:rPr lang="zh-CN" altLang="en-US" sz="5400" b="0" smtClean="0">
                <a:latin typeface="SimHei" charset="-122"/>
                <a:ea typeface="SimHei" charset="-122"/>
                <a:cs typeface="SimHei" charset="-122"/>
              </a:rPr>
              <a:t>推进</a:t>
            </a:r>
            <a:endParaRPr lang="en-US" sz="5400" b="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119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修改的代价"/>
          <p:cNvSpPr txBox="1"/>
          <p:nvPr/>
        </p:nvSpPr>
        <p:spPr>
          <a:xfrm>
            <a:off x="3845741" y="1254191"/>
            <a:ext cx="54886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修改</a:t>
            </a:r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r>
              <a:rPr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的代价</a:t>
            </a:r>
            <a:endParaRPr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5624" y="3642663"/>
            <a:ext cx="98945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根据</a:t>
            </a:r>
            <a:r>
              <a:rPr lang="en-US" altLang="zh-CN" sz="3200" dirty="0" smtClean="0">
                <a:latin typeface="SimHei" charset="-122"/>
                <a:ea typeface="SimHei" charset="-122"/>
                <a:cs typeface="SimHei" charset="-122"/>
              </a:rPr>
              <a:t>IBM</a:t>
            </a:r>
            <a:r>
              <a:rPr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公司的研究结果，</a:t>
            </a:r>
            <a:endParaRPr lang="en-US" altLang="zh-CN" sz="32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一个问题在需求阶段引入，立即发现并修改的代价为</a:t>
            </a:r>
            <a:r>
              <a:rPr lang="en-US" altLang="zh-CN" sz="3200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3931" y="5774193"/>
            <a:ext cx="7366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在开发阶段修改的代价是：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5-15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3931" y="7526132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在测试阶段修改的代价是：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25-100</a:t>
            </a:r>
            <a:endParaRPr lang="en-US" sz="40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764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4170865" y="1362117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4599248" y="3701500"/>
            <a:ext cx="32991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lang="zh-CN" altLang="en-US"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害怕的是</a:t>
            </a:r>
            <a:endParaRPr lang="en-US" sz="60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https://timgsa.baidu.com/timg?image&amp;quality=80&amp;size=b9999_10000&amp;sec=1551266258270&amp;di=8654a7fa0b6874618e3fd3563d041338&amp;imgtype=0&amp;src=http%3A%2F%2Fpic.51yuansu.com%2Fpic3%2Fcover%2F03%2F06%2F14%2F5b2cdaea842dd_6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1142">
            <a:off x="9895560" y="1449606"/>
            <a:ext cx="2063590" cy="20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1462" y="6616201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无理由</a:t>
            </a:r>
            <a:r>
              <a:rPr lang="zh-CN" altLang="en-US" sz="60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zh-CN" altLang="en-US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5145" y="5217341"/>
            <a:ext cx="24929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频繁的</a:t>
            </a:r>
            <a:endParaRPr lang="zh-CN" altLang="en-US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只要有合理的说明和改动的时间"/>
          <p:cNvSpPr txBox="1"/>
          <p:nvPr/>
        </p:nvSpPr>
        <p:spPr>
          <a:xfrm>
            <a:off x="5470940" y="4147567"/>
            <a:ext cx="18451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pPr algn="ctr"/>
            <a:r>
              <a:rPr lang="zh-CN" altLang="en-US" sz="60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</a:t>
            </a:r>
            <a:endParaRPr lang="en-US" altLang="zh-CN" sz="60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研发怕改需求"/>
          <p:cNvSpPr txBox="1"/>
          <p:nvPr/>
        </p:nvSpPr>
        <p:spPr>
          <a:xfrm>
            <a:off x="4083183" y="1408193"/>
            <a:ext cx="54886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5803" y="6031888"/>
            <a:ext cx="279538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endParaRPr lang="zh-CN" altLang="en-US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 descr="https://timgsa.baidu.com/timg?image&amp;quality=80&amp;size=b9999_10000&amp;sec=1551861757&amp;di=faa0c37065d7505c50a7ff587b3ddcb9&amp;imgtype=jpg&amp;er=1&amp;src=http%3A%2F%2Fimg.tukexw.com%2Fimg%2Ff863742519e38b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5289">
            <a:off x="776614" y="1813502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4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96247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772639"/>
            <a:ext cx="528274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</a:t>
            </a:r>
            <a:r>
              <a:rPr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sz="3200" b="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影响工期</a:t>
            </a:r>
            <a:endParaRPr lang="en-US" altLang="zh-CN" sz="3200" b="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可能会新增</a:t>
            </a:r>
            <a:r>
              <a:rPr lang="en-US" altLang="zh-CN"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=""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339291"/>
            <a:ext cx="10116890" cy="2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这个问题本质上是：一个项目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一个部门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一家公司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在当下这个阶段的发展侧重问题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6144871" y="4835637"/>
            <a:ext cx="6222679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追求用户数量，可以舍弃一定的系统质量去迅速抢占市场。</a:t>
            </a:r>
          </a:p>
        </p:txBody>
      </p:sp>
      <p:sp>
        <p:nvSpPr>
          <p:cNvPr id="3" name="再深入一点">
            <a:extLst>
              <a:ext uri="{FF2B5EF4-FFF2-40B4-BE49-F238E27FC236}">
                <a16:creationId xmlns="" xmlns:a16="http://schemas.microsoft.com/office/drawing/2014/main" id="{23BAB16C-4FB3-4219-9C4A-D9C4AF5839BC}"/>
              </a:ext>
            </a:extLst>
          </p:cNvPr>
          <p:cNvSpPr txBox="1"/>
          <p:nvPr/>
        </p:nvSpPr>
        <p:spPr>
          <a:xfrm>
            <a:off x="7666030" y="2529895"/>
            <a:ext cx="318035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初创阶段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467" y="838240"/>
            <a:ext cx="2677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800" dirty="0" smtClean="0">
                <a:latin typeface="SimSun-YaHei" charset="-122"/>
                <a:ea typeface="SimSun-YaHei" charset="-122"/>
                <a:cs typeface="SimSun-YaHei" charset="-122"/>
              </a:rPr>
              <a:t>接口</a:t>
            </a:r>
            <a:r>
              <a:rPr lang="en-US" altLang="zh-CN" sz="4800" dirty="0" smtClean="0">
                <a:latin typeface="SimSun-YaHei" charset="-122"/>
                <a:ea typeface="SimSun-YaHei" charset="-122"/>
                <a:cs typeface="SimSun-YaHei" charset="-122"/>
              </a:rPr>
              <a:t>/</a:t>
            </a:r>
            <a:r>
              <a:rPr lang="en-US" altLang="zh-CN" sz="4800" dirty="0" smtClean="0">
                <a:latin typeface="Andale Mono" charset="0"/>
                <a:ea typeface="Andale Mono" charset="0"/>
                <a:cs typeface="Andale Mono" charset="0"/>
              </a:rPr>
              <a:t>API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dale Mono" charset="0"/>
              <a:ea typeface="Andale Mono" charset="0"/>
              <a:cs typeface="Andale Mono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57" y="2528234"/>
            <a:ext cx="4669435" cy="4633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2960" y="8040988"/>
            <a:ext cx="64633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接口 </a:t>
            </a:r>
            <a:r>
              <a:rPr lang="en-US" altLang="zh-CN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开关</a:t>
            </a:r>
            <a:endParaRPr lang="en-US" altLang="zh-CN" dirty="0" smtClean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调用接口 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=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 打开开关，使用功能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开发接口 </a:t>
            </a:r>
            <a:r>
              <a:rPr lang="en-US" altLang="zh-CN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开发整个完整的功能，并提供开关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9553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lance">
            <a:extLst>
              <a:ext uri="{FF2B5EF4-FFF2-40B4-BE49-F238E27FC236}">
                <a16:creationId xmlns="" xmlns:a16="http://schemas.microsoft.com/office/drawing/2014/main" id="{4D4CE24A-F759-4344-A906-A5276827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677" y="0"/>
            <a:ext cx="19898168" cy="99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5648569" y="7173725"/>
            <a:ext cx="6502400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用户增长速度放缓，这时既要保证系统质量，也要保证用户增长。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="" xmlns:a16="http://schemas.microsoft.com/office/drawing/2014/main" id="{7594EBF3-1BC3-4DD6-835B-6B7CCA31754A}"/>
              </a:ext>
            </a:extLst>
          </p:cNvPr>
          <p:cNvSpPr txBox="1"/>
          <p:nvPr/>
        </p:nvSpPr>
        <p:spPr>
          <a:xfrm>
            <a:off x="329526" y="875907"/>
            <a:ext cx="394979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发展中阶段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uildings">
            <a:extLst>
              <a:ext uri="{FF2B5EF4-FFF2-40B4-BE49-F238E27FC236}">
                <a16:creationId xmlns="" xmlns:a16="http://schemas.microsoft.com/office/drawing/2014/main" id="{F4243EAD-AF8D-49E1-8AB6-7A11A9D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52" y="0"/>
            <a:ext cx="13138552" cy="131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7742178" y="921795"/>
            <a:ext cx="4972612" cy="2554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="" xmlns:a16="http://schemas.microsoft.com/office/drawing/2014/main" id="{E3031F2A-C4A7-4789-884F-57CDB1581C80}"/>
              </a:ext>
            </a:extLst>
          </p:cNvPr>
          <p:cNvSpPr txBox="1"/>
          <p:nvPr/>
        </p:nvSpPr>
        <p:spPr>
          <a:xfrm>
            <a:off x="1582344" y="622966"/>
            <a:ext cx="3180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成熟阶段</a:t>
            </a:r>
            <a:endParaRPr sz="6000" b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=""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396999" y="623585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smtClean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Summary</a:t>
            </a:r>
            <a:endParaRPr lang="en-US" altLang="zh-CN" sz="13800" dirty="0">
              <a:solidFill>
                <a:schemeClr val="bg1"/>
              </a:solidFill>
              <a:latin typeface="Stencil" panose="040409050D0802020404" pitchFamily="82" charset="0"/>
              <a:ea typeface="Source Code Pro" panose="020B0509030403020204" pitchFamily="49" charset="0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4620540" y="4479933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项目研发</a:t>
            </a:r>
            <a:r>
              <a:rPr lang="zh-CN" altLang="en-US" sz="4400" b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流程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902668" y="5692697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研发的工作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66925" y="3282898"/>
            <a:ext cx="179536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三个词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一个流程"/>
          <p:cNvSpPr txBox="1"/>
          <p:nvPr/>
        </p:nvSpPr>
        <p:spPr>
          <a:xfrm>
            <a:off x="4902667" y="6905461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改需求的痛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=""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6933" y="869017"/>
            <a:ext cx="179536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971" y="8530323"/>
            <a:ext cx="58092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数据库就是很多个上面这样的表格的集合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pic>
        <p:nvPicPr>
          <p:cNvPr id="3074" name="Picture 2" descr="mage result for database  tabl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0" y="2492680"/>
            <a:ext cx="8102948" cy="47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96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3878" y="745907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服务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0902" y="4873058"/>
            <a:ext cx="48526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普通：帮助别人做事情</a:t>
            </a:r>
            <a:endParaRPr lang="en-US" altLang="zh-CN" sz="2800" dirty="0" smtClean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endParaRPr lang="en-US" altLang="zh-CN" sz="2800" dirty="0" smtClean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计算机：帮助别的程序做事情</a:t>
            </a:r>
            <a:endParaRPr 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098" name="Picture 2" descr="ç¹æå¡å_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12" y="1140224"/>
            <a:ext cx="6087649" cy="86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39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7" y="4077844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项目开发流程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384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759" y="-19626"/>
            <a:ext cx="3399899" cy="977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D040A2F-9E7D-4172-8BE7-585D52B9B9D2}"/>
              </a:ext>
            </a:extLst>
          </p:cNvPr>
          <p:cNvSpPr txBox="1"/>
          <p:nvPr/>
        </p:nvSpPr>
        <p:spPr>
          <a:xfrm rot="18957721">
            <a:off x="-1005969" y="715855"/>
            <a:ext cx="503181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TIME </a:t>
            </a:r>
          </a:p>
        </p:txBody>
      </p:sp>
      <p:sp>
        <p:nvSpPr>
          <p:cNvPr id="3" name="一些技术术语">
            <a:extLst>
              <a:ext uri="{FF2B5EF4-FFF2-40B4-BE49-F238E27FC236}">
                <a16:creationId xmlns="" xmlns:a16="http://schemas.microsoft.com/office/drawing/2014/main" id="{ABDABE44-FFC9-4549-9242-11FB2F4DCECB}"/>
              </a:ext>
            </a:extLst>
          </p:cNvPr>
          <p:cNvSpPr txBox="1"/>
          <p:nvPr/>
        </p:nvSpPr>
        <p:spPr>
          <a:xfrm>
            <a:off x="3373340" y="495283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项目进度管理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DF9F6FC7-87B8-4719-8878-D0056A654D98}"/>
              </a:ext>
            </a:extLst>
          </p:cNvPr>
          <p:cNvSpPr txBox="1"/>
          <p:nvPr/>
        </p:nvSpPr>
        <p:spPr>
          <a:xfrm>
            <a:off x="2078542" y="6720821"/>
            <a:ext cx="95667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 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设计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5222" y="3552341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总工时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158761" y="5136581"/>
            <a:ext cx="5642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743</Words>
  <Application>Microsoft Macintosh PowerPoint</Application>
  <PresentationFormat>Custom</PresentationFormat>
  <Paragraphs>182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2" baseType="lpstr">
      <vt:lpstr>672-CAI978</vt:lpstr>
      <vt:lpstr>Andale Mono</vt:lpstr>
      <vt:lpstr>Arial Rounded MT Bold</vt:lpstr>
      <vt:lpstr>ArialUnicodeMS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SimHei</vt:lpstr>
      <vt:lpstr>SimSun-YaHei</vt:lpstr>
      <vt:lpstr>Source Code Pro</vt:lpstr>
      <vt:lpstr>Stencil</vt:lpstr>
      <vt:lpstr>Times</vt:lpstr>
      <vt:lpstr>迷你简平黑</vt:lpstr>
      <vt:lpstr>黑体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289810752@qq.com</cp:lastModifiedBy>
  <cp:revision>391</cp:revision>
  <dcterms:modified xsi:type="dcterms:W3CDTF">2019-02-27T09:18:02Z</dcterms:modified>
</cp:coreProperties>
</file>